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33"/>
  </p:notesMasterIdLst>
  <p:handoutMasterIdLst>
    <p:handoutMasterId r:id="rId34"/>
  </p:handoutMasterIdLst>
  <p:sldIdLst>
    <p:sldId id="2089" r:id="rId2"/>
    <p:sldId id="1798" r:id="rId3"/>
    <p:sldId id="2172" r:id="rId4"/>
    <p:sldId id="2179" r:id="rId5"/>
    <p:sldId id="2174" r:id="rId6"/>
    <p:sldId id="2175" r:id="rId7"/>
    <p:sldId id="2149" r:id="rId8"/>
    <p:sldId id="2163" r:id="rId9"/>
    <p:sldId id="2161" r:id="rId10"/>
    <p:sldId id="2152" r:id="rId11"/>
    <p:sldId id="2044" r:id="rId12"/>
    <p:sldId id="2176" r:id="rId13"/>
    <p:sldId id="2157" r:id="rId14"/>
    <p:sldId id="2173" r:id="rId15"/>
    <p:sldId id="2177" r:id="rId16"/>
    <p:sldId id="2178" r:id="rId17"/>
    <p:sldId id="1224" r:id="rId18"/>
    <p:sldId id="1804" r:id="rId19"/>
    <p:sldId id="1805" r:id="rId20"/>
    <p:sldId id="1807" r:id="rId21"/>
    <p:sldId id="2180" r:id="rId22"/>
    <p:sldId id="2181" r:id="rId23"/>
    <p:sldId id="2182" r:id="rId24"/>
    <p:sldId id="2183" r:id="rId25"/>
    <p:sldId id="2185" r:id="rId26"/>
    <p:sldId id="2187" r:id="rId27"/>
    <p:sldId id="2188" r:id="rId28"/>
    <p:sldId id="2189" r:id="rId29"/>
    <p:sldId id="2190" r:id="rId30"/>
    <p:sldId id="2191" r:id="rId31"/>
    <p:sldId id="1799" r:id="rId3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089"/>
            <p14:sldId id="1798"/>
            <p14:sldId id="2172"/>
            <p14:sldId id="2179"/>
            <p14:sldId id="2174"/>
            <p14:sldId id="2175"/>
            <p14:sldId id="2149"/>
            <p14:sldId id="2163"/>
            <p14:sldId id="2161"/>
            <p14:sldId id="2152"/>
            <p14:sldId id="2044"/>
            <p14:sldId id="2176"/>
            <p14:sldId id="2157"/>
            <p14:sldId id="2173"/>
            <p14:sldId id="2177"/>
            <p14:sldId id="2178"/>
            <p14:sldId id="1224"/>
            <p14:sldId id="1804"/>
            <p14:sldId id="1805"/>
            <p14:sldId id="1807"/>
            <p14:sldId id="2180"/>
            <p14:sldId id="2181"/>
            <p14:sldId id="2182"/>
            <p14:sldId id="2183"/>
            <p14:sldId id="2185"/>
            <p14:sldId id="2187"/>
            <p14:sldId id="2188"/>
            <p14:sldId id="2189"/>
            <p14:sldId id="2190"/>
            <p14:sldId id="2191"/>
            <p14:sldId id="17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8E20"/>
    <a:srgbClr val="9E60B8"/>
    <a:srgbClr val="1778B8"/>
    <a:srgbClr val="B04432"/>
    <a:srgbClr val="B58900"/>
    <a:srgbClr val="5AB88F"/>
    <a:srgbClr val="36544F"/>
    <a:srgbClr val="FFFDF9"/>
    <a:srgbClr val="C9D7E4"/>
    <a:srgbClr val="3E72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98"/>
    <p:restoredTop sz="96315" autoAdjust="0"/>
  </p:normalViewPr>
  <p:slideViewPr>
    <p:cSldViewPr snapToGrid="0" snapToObjects="1">
      <p:cViewPr>
        <p:scale>
          <a:sx n="155" d="100"/>
          <a:sy n="155" d="100"/>
        </p:scale>
        <p:origin x="464" y="10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28.04.25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28.04.25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DC1EF-0BAD-096A-5E84-324C5426C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200369B-E756-278C-978E-A471967C1D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3251AB6-8FF1-AB72-AFC1-9BC2C3726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183453-1626-9E15-DD51-2FBBBCA7B9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4902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387A7-3181-0B62-D044-13A2BF277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90C5ACE-7FAA-5800-EE53-F0406FA9CB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DB5783E-16B5-2987-90B6-9269E2489F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C887B9-92B2-B652-D3B8-76169B5E3B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3479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25437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4/28/25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4/28/25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4/28/25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4/28/25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4/28/25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51" r:id="rId13"/>
    <p:sldLayoutId id="2147483682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tanstack.com/query/latest" TargetMode="Externa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tanstack.com/query/latest" TargetMode="Externa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tanstack.com/router/latest" TargetMode="Externa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tanstack.com/start/latest" TargetMode="Externa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CAAD2-D22F-3728-5EE5-91A3001A6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E3B0E29-2585-9219-A76C-7D11AB004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" y="-263562"/>
            <a:ext cx="9595687" cy="5399025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E6A5C095-7F80-7BD1-E9DF-044D3B92F0A7}"/>
              </a:ext>
            </a:extLst>
          </p:cNvPr>
          <p:cNvSpPr/>
          <p:nvPr/>
        </p:nvSpPr>
        <p:spPr>
          <a:xfrm>
            <a:off x="0" y="-8728"/>
            <a:ext cx="9333798" cy="4559561"/>
          </a:xfrm>
          <a:prstGeom prst="rect">
            <a:avLst/>
          </a:prstGeom>
          <a:solidFill>
            <a:srgbClr val="D4EBE9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DB05128-FBC2-3EC3-1AD4-1C71569F7AF6}"/>
              </a:ext>
            </a:extLst>
          </p:cNvPr>
          <p:cNvSpPr/>
          <p:nvPr/>
        </p:nvSpPr>
        <p:spPr>
          <a:xfrm>
            <a:off x="15424" y="3268985"/>
            <a:ext cx="4142910" cy="9233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ln w="12700">
                  <a:solidFill>
                    <a:srgbClr val="D4EBE9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Client-</a:t>
            </a:r>
            <a:r>
              <a:rPr lang="de-DE" sz="4400" b="1" dirty="0">
                <a:ln w="12700">
                  <a:solidFill>
                    <a:srgbClr val="D4EBE9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first</a:t>
            </a:r>
            <a:endParaRPr lang="de-DE" sz="4400" b="1" dirty="0">
              <a:ln w="12700">
                <a:solidFill>
                  <a:srgbClr val="D4EBE9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D6EFF29-5E3A-2620-A6BA-0E024DE9D274}"/>
              </a:ext>
            </a:extLst>
          </p:cNvPr>
          <p:cNvSpPr/>
          <p:nvPr/>
        </p:nvSpPr>
        <p:spPr>
          <a:xfrm>
            <a:off x="-110535" y="4550833"/>
            <a:ext cx="9254535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2FAEBF2-F8F4-DFB2-603B-F53F256C1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Dev Talk @ TK | Hamburg | 28. April 2025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74DE059-39B7-C8BE-5532-91FA2244BF4B}"/>
              </a:ext>
            </a:extLst>
          </p:cNvPr>
          <p:cNvSpPr txBox="1"/>
          <p:nvPr/>
        </p:nvSpPr>
        <p:spPr>
          <a:xfrm>
            <a:off x="844613" y="2776057"/>
            <a:ext cx="13875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b="1" dirty="0">
                <a:ln>
                  <a:solidFill>
                    <a:srgbClr val="36544F"/>
                  </a:solidFill>
                </a:ln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oder</a:t>
            </a:r>
            <a:endParaRPr lang="de-DE" sz="4400" dirty="0">
              <a:ln>
                <a:solidFill>
                  <a:srgbClr val="36544F"/>
                </a:solidFill>
              </a:ln>
              <a:solidFill>
                <a:srgbClr val="36544F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1DCDD09-BFE4-63A9-8F77-50B4959FB878}"/>
              </a:ext>
            </a:extLst>
          </p:cNvPr>
          <p:cNvSpPr txBox="1"/>
          <p:nvPr/>
        </p:nvSpPr>
        <p:spPr>
          <a:xfrm>
            <a:off x="-180718" y="1832276"/>
            <a:ext cx="51054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ln>
                  <a:solidFill>
                    <a:srgbClr val="36544F"/>
                  </a:solidFill>
                </a:ln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r>
              <a:rPr lang="de-DE" sz="4400" b="1" dirty="0">
                <a:ln>
                  <a:solidFill>
                    <a:srgbClr val="36544F"/>
                  </a:solidFill>
                </a:ln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-first</a:t>
            </a:r>
            <a:endParaRPr lang="de-DE" sz="2800" dirty="0">
              <a:ln>
                <a:solidFill>
                  <a:srgbClr val="36544F"/>
                </a:solidFill>
              </a:ln>
              <a:solidFill>
                <a:srgbClr val="5AB88F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A6A6A03-9F4F-E871-4CC8-D28F42CDA6D7}"/>
              </a:ext>
            </a:extLst>
          </p:cNvPr>
          <p:cNvSpPr txBox="1"/>
          <p:nvPr/>
        </p:nvSpPr>
        <p:spPr>
          <a:xfrm>
            <a:off x="516506" y="574649"/>
            <a:ext cx="447803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6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React:</a:t>
            </a:r>
            <a:endParaRPr lang="de-DE" sz="9600" dirty="0">
              <a:solidFill>
                <a:srgbClr val="FB8E2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6C81D1A-B954-2D1C-ACFF-E953628802C0}"/>
              </a:ext>
            </a:extLst>
          </p:cNvPr>
          <p:cNvSpPr txBox="1"/>
          <p:nvPr/>
        </p:nvSpPr>
        <p:spPr>
          <a:xfrm rot="710114">
            <a:off x="3602617" y="2162461"/>
            <a:ext cx="393589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3800" b="1" dirty="0">
                <a:ln w="12700">
                  <a:solidFill>
                    <a:srgbClr val="D4EBE9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  <a:endParaRPr lang="de-DE" sz="138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494E962-7C1D-0C8D-8450-2D5FDF99B212}"/>
              </a:ext>
            </a:extLst>
          </p:cNvPr>
          <p:cNvSpPr txBox="1"/>
          <p:nvPr/>
        </p:nvSpPr>
        <p:spPr>
          <a:xfrm>
            <a:off x="1022116" y="89411"/>
            <a:ext cx="303450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400" b="1" dirty="0" err="1">
                <a:ln>
                  <a:solidFill>
                    <a:srgbClr val="36544F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1600" dirty="0">
              <a:ln>
                <a:solidFill>
                  <a:srgbClr val="36544F"/>
                </a:solidFill>
              </a:ln>
              <a:solidFill>
                <a:srgbClr val="9E60B8"/>
              </a:solidFill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BCC4847-35C1-01DA-BC25-6AAE1EE74CEE}"/>
              </a:ext>
            </a:extLst>
          </p:cNvPr>
          <p:cNvGrpSpPr/>
          <p:nvPr/>
        </p:nvGrpSpPr>
        <p:grpSpPr>
          <a:xfrm>
            <a:off x="6178054" y="3693349"/>
            <a:ext cx="2501921" cy="769442"/>
            <a:chOff x="12484424" y="2415330"/>
            <a:chExt cx="2501921" cy="769442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F100694B-C75F-DFD4-1FA7-58CCCC88DBB3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012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53FCE2D-8EB5-600D-0351-49D7EEB25379}"/>
                </a:ext>
              </a:extLst>
            </p:cNvPr>
            <p:cNvSpPr txBox="1"/>
            <p:nvPr/>
          </p:nvSpPr>
          <p:spPr>
            <a:xfrm>
              <a:off x="12484424" y="2876995"/>
              <a:ext cx="2494466" cy="307777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355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2971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68229-127C-706D-D5BA-62883A0AE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FEBAD7A-9838-0235-5F44-0D7671362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A1C8B6B-2A71-0DAC-E30C-E624946958F3}"/>
              </a:ext>
            </a:extLst>
          </p:cNvPr>
          <p:cNvSpPr/>
          <p:nvPr/>
        </p:nvSpPr>
        <p:spPr>
          <a:xfrm>
            <a:off x="0" y="1075587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Client</a:t>
            </a:r>
            <a:r>
              <a:rPr lang="de-DE" sz="80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-first</a:t>
            </a:r>
            <a:endParaRPr lang="de-DE" sz="105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0E87225-D754-6C31-B139-86B37D68A913}"/>
              </a:ext>
            </a:extLst>
          </p:cNvPr>
          <p:cNvSpPr/>
          <p:nvPr/>
        </p:nvSpPr>
        <p:spPr>
          <a:xfrm>
            <a:off x="0" y="3251135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 err="1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TanStack</a:t>
            </a:r>
            <a:endParaRPr lang="de-DE" sz="10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3066B5B-D642-8DCE-19F9-E53A40EC3067}"/>
              </a:ext>
            </a:extLst>
          </p:cNvPr>
          <p:cNvSpPr/>
          <p:nvPr/>
        </p:nvSpPr>
        <p:spPr>
          <a:xfrm>
            <a:off x="17813" y="38811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u="sng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Ansatz 1</a:t>
            </a:r>
            <a:endParaRPr lang="de-DE" sz="1200" b="1" u="sng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E3780E8-4F68-BCCA-B27D-4C91C792D432}"/>
              </a:ext>
            </a:extLst>
          </p:cNvPr>
          <p:cNvSpPr/>
          <p:nvPr/>
        </p:nvSpPr>
        <p:spPr>
          <a:xfrm>
            <a:off x="0" y="2327805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mit</a:t>
            </a:r>
            <a:endParaRPr lang="de-DE" sz="105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355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32C6A-8BF3-AF39-EB2E-949CEA406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3A7C9D-B963-C8BE-40A7-1D367D736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TanStack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36032C-23CA-7F83-AFBB-E0D58D340BB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947851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endParaRPr lang="de-DE" sz="4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https://tanstack.com/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AE465F4-B224-FF6F-3FAE-EB51A5ACF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926" y="2118360"/>
            <a:ext cx="5882148" cy="276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59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B2DDB-941A-A826-F453-A92B60FA2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86055A-31AB-8D1C-22FB-39FBA9B34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 Stack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CC41723-E91E-6308-D2BB-0B8516E566D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Query</a:t>
            </a:r>
          </a:p>
          <a:p>
            <a:pPr marL="0" indent="0" algn="ctr">
              <a:buNone/>
            </a:pPr>
            <a:endParaRPr lang="de-DE" sz="4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https://tanstack.com/query/latest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Komplette 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Data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Fetching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Lösung für React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525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60B53-9622-1573-470A-A473F432A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CE4F41-8694-E929-032B-0268F4C8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 Stack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40B878-F75A-802A-4622-50F3D35B8CC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Router</a:t>
            </a:r>
          </a:p>
          <a:p>
            <a:pPr marL="0" indent="0" algn="ctr">
              <a:buNone/>
            </a:pPr>
            <a:endParaRPr lang="de-DE" sz="4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https://tanstack.com/router/latest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Datei-basiertes, typsicheres 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Routing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für React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825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AC313-2EFA-50F5-DBD1-81141602E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E9305C-1728-E45D-4168-4C2FB39DE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 Stack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D78119-C2D9-4528-8680-AFC0C957B2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Start</a:t>
            </a:r>
          </a:p>
          <a:p>
            <a:pPr marL="0" indent="0" algn="ctr">
              <a:buNone/>
            </a:pPr>
            <a:endParaRPr lang="de-DE" sz="4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https://tanstack.com/start/latest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Fullstack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-Framework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für React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(Basiert auf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TanStack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Router)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01508D5-B50F-DAA2-BBBA-AF2D160EEB60}"/>
              </a:ext>
            </a:extLst>
          </p:cNvPr>
          <p:cNvSpPr txBox="1"/>
          <p:nvPr/>
        </p:nvSpPr>
        <p:spPr>
          <a:xfrm rot="21235344">
            <a:off x="6296023" y="1046022"/>
            <a:ext cx="1781898" cy="430887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200" b="1" dirty="0">
                <a:solidFill>
                  <a:srgbClr val="B04432"/>
                </a:solidFill>
                <a:latin typeface="Candara" panose="020E0502030303020204" pitchFamily="34" charset="0"/>
              </a:rPr>
              <a:t>Beta-Version!</a:t>
            </a:r>
            <a:endParaRPr lang="de-DE" sz="22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830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2B563-B3C9-697D-B3FB-F20FBF85A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2F14CCB-5510-C7AA-35FE-579F396E2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88FF10A-A10E-575D-AE80-175938A31BF8}"/>
              </a:ext>
            </a:extLst>
          </p:cNvPr>
          <p:cNvSpPr/>
          <p:nvPr/>
        </p:nvSpPr>
        <p:spPr>
          <a:xfrm>
            <a:off x="0" y="205811"/>
            <a:ext cx="9144000" cy="1836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96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Client</a:t>
            </a:r>
            <a:r>
              <a:rPr lang="de-DE" sz="96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-first</a:t>
            </a:r>
            <a:endParaRPr lang="de-DE" sz="54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A2CE150-4F45-2830-3FE4-DBF4C118D344}"/>
              </a:ext>
            </a:extLst>
          </p:cNvPr>
          <p:cNvSpPr txBox="1"/>
          <p:nvPr/>
        </p:nvSpPr>
        <p:spPr>
          <a:xfrm>
            <a:off x="6046640" y="2003740"/>
            <a:ext cx="249985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🧑‍💻</a:t>
            </a:r>
            <a:endParaRPr lang="de-DE" sz="72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ECD4B4E-2F9C-BE9C-CE1A-B6FF81766236}"/>
              </a:ext>
            </a:extLst>
          </p:cNvPr>
          <p:cNvSpPr txBox="1"/>
          <p:nvPr/>
        </p:nvSpPr>
        <p:spPr>
          <a:xfrm>
            <a:off x="1284639" y="2297594"/>
            <a:ext cx="4940708" cy="964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4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in der </a:t>
            </a:r>
            <a:r>
              <a:rPr lang="de-DE" sz="48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Praxis</a:t>
            </a:r>
            <a:endParaRPr lang="de-DE" sz="36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236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1C68A-A6D6-3574-3A1B-16C092F16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142CA1A-DDF8-0316-6781-DBD6776A5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5643653-8E02-8595-6B55-6291CFC5C5D7}"/>
              </a:ext>
            </a:extLst>
          </p:cNvPr>
          <p:cNvSpPr/>
          <p:nvPr/>
        </p:nvSpPr>
        <p:spPr>
          <a:xfrm>
            <a:off x="0" y="1075587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r>
              <a:rPr lang="de-DE" sz="80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-first</a:t>
            </a:r>
            <a:endParaRPr lang="de-DE" sz="105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6CBAADF-02BF-AEB3-A369-09631B67B4BC}"/>
              </a:ext>
            </a:extLst>
          </p:cNvPr>
          <p:cNvSpPr/>
          <p:nvPr/>
        </p:nvSpPr>
        <p:spPr>
          <a:xfrm>
            <a:off x="0" y="3251135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 err="1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Next.js</a:t>
            </a:r>
            <a:endParaRPr lang="de-DE" sz="10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52542F4-913C-2593-BC0B-EF28E7819346}"/>
              </a:ext>
            </a:extLst>
          </p:cNvPr>
          <p:cNvSpPr/>
          <p:nvPr/>
        </p:nvSpPr>
        <p:spPr>
          <a:xfrm>
            <a:off x="17813" y="38811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u="sng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Ansatz 2</a:t>
            </a:r>
            <a:endParaRPr lang="de-DE" sz="1200" b="1" u="sng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A5CD84C-4022-2DED-6A38-F9AF0C6AD2E4}"/>
              </a:ext>
            </a:extLst>
          </p:cNvPr>
          <p:cNvSpPr/>
          <p:nvPr/>
        </p:nvSpPr>
        <p:spPr>
          <a:xfrm>
            <a:off x="0" y="2327805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mit</a:t>
            </a:r>
            <a:endParaRPr lang="de-DE" sz="105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374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2266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https://</a:t>
            </a:r>
            <a:r>
              <a:rPr lang="de-DE" dirty="0" err="1"/>
              <a:t>nextjs.org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09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7B964-00B9-A9BC-0A98-275FAF685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F5DF04-12F1-A45C-5D1D-90AC1888D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FBEE782-6D14-696C-1021-4260460AC531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2266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https://</a:t>
            </a:r>
            <a:r>
              <a:rPr lang="de-DE" dirty="0" err="1"/>
              <a:t>nextjs.org</a:t>
            </a:r>
            <a:r>
              <a:rPr lang="de-DE" dirty="0"/>
              <a:t> 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von </a:t>
            </a:r>
            <a:r>
              <a:rPr lang="de-DE" b="0" dirty="0" err="1">
                <a:solidFill>
                  <a:srgbClr val="36544F"/>
                </a:solidFill>
              </a:rPr>
              <a:t>Vercel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basiert auf React</a:t>
            </a:r>
          </a:p>
        </p:txBody>
      </p:sp>
    </p:spTree>
    <p:extLst>
      <p:ext uri="{BB962C8B-B14F-4D97-AF65-F5344CB8AC3E}">
        <p14:creationId xmlns:p14="http://schemas.microsoft.com/office/powerpoint/2010/main" val="3292460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75132-54FC-5577-2871-9B687E312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A4D0DE-1D9B-6E32-5472-E745411C0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2F42ED2-FDB9-BEC5-EBA4-DEF871217EED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2266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https://</a:t>
            </a:r>
            <a:r>
              <a:rPr lang="de-DE" dirty="0" err="1"/>
              <a:t>nextjs.org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von </a:t>
            </a:r>
            <a:r>
              <a:rPr lang="de-DE" b="0" dirty="0" err="1">
                <a:solidFill>
                  <a:srgbClr val="36544F"/>
                </a:solidFill>
              </a:rPr>
              <a:t>Vercel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basiert auf React</a:t>
            </a:r>
          </a:p>
          <a:p>
            <a:r>
              <a:rPr lang="de-DE" b="0" dirty="0">
                <a:solidFill>
                  <a:srgbClr val="36544F"/>
                </a:solidFill>
              </a:rPr>
              <a:t>fügt serverseitiges Rendern und Routing hinzu</a:t>
            </a:r>
          </a:p>
        </p:txBody>
      </p:sp>
    </p:spTree>
    <p:extLst>
      <p:ext uri="{BB962C8B-B14F-4D97-AF65-F5344CB8AC3E}">
        <p14:creationId xmlns:p14="http://schemas.microsoft.com/office/powerpoint/2010/main" val="447483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2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Software-Entwickler, –Architekt, Coach, Trainer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react.schule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66426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React, TypeScript</a:t>
            </a:r>
          </a:p>
        </p:txBody>
      </p:sp>
    </p:spTree>
    <p:extLst>
      <p:ext uri="{BB962C8B-B14F-4D97-AF65-F5344CB8AC3E}">
        <p14:creationId xmlns:p14="http://schemas.microsoft.com/office/powerpoint/2010/main" val="3395761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4728C-6432-5A32-42A6-D8844A3F7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C65A0E-ACC7-BF85-D9B8-ABA1CEAE7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E2A2A70D-7C89-7984-E932-AAB1914CD288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2266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https://</a:t>
            </a:r>
            <a:r>
              <a:rPr lang="de-DE" dirty="0" err="1"/>
              <a:t>nextjs.org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von </a:t>
            </a:r>
            <a:r>
              <a:rPr lang="de-DE" b="0" dirty="0" err="1">
                <a:solidFill>
                  <a:srgbClr val="36544F"/>
                </a:solidFill>
              </a:rPr>
              <a:t>Vercel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basiert auf React</a:t>
            </a:r>
          </a:p>
          <a:p>
            <a:r>
              <a:rPr lang="de-DE" b="0" dirty="0">
                <a:solidFill>
                  <a:srgbClr val="36544F"/>
                </a:solidFill>
              </a:rPr>
              <a:t>fügt serverseitiges Rendern und Routing hinzu</a:t>
            </a:r>
          </a:p>
          <a:p>
            <a:r>
              <a:rPr lang="de-DE" b="0" dirty="0">
                <a:solidFill>
                  <a:srgbClr val="36544F"/>
                </a:solidFill>
              </a:rPr>
              <a:t>entspricht der React "</a:t>
            </a:r>
            <a:r>
              <a:rPr lang="de-DE" b="0" dirty="0">
                <a:solidFill>
                  <a:srgbClr val="9E60B8"/>
                </a:solidFill>
              </a:rPr>
              <a:t>Architektur Vision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093011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4BEB5-92A4-74C9-D06A-60EE4E125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AA4825B-6573-6E95-2942-19DD15FD7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0CC7C4B-B8CF-2CAA-194A-095D862F5F69}"/>
              </a:ext>
            </a:extLst>
          </p:cNvPr>
          <p:cNvSpPr/>
          <p:nvPr/>
        </p:nvSpPr>
        <p:spPr>
          <a:xfrm>
            <a:off x="0" y="205811"/>
            <a:ext cx="9144000" cy="1836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96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r>
              <a:rPr lang="de-DE" sz="96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-first</a:t>
            </a:r>
            <a:endParaRPr lang="de-DE" sz="54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6C94682-4915-F752-BB6D-C91EA56BF332}"/>
              </a:ext>
            </a:extLst>
          </p:cNvPr>
          <p:cNvSpPr txBox="1"/>
          <p:nvPr/>
        </p:nvSpPr>
        <p:spPr>
          <a:xfrm>
            <a:off x="6046640" y="2003740"/>
            <a:ext cx="249985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🧑‍💻</a:t>
            </a:r>
            <a:endParaRPr lang="de-DE" sz="72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E4DF672-B901-F3DB-8744-3DC155D3F4BA}"/>
              </a:ext>
            </a:extLst>
          </p:cNvPr>
          <p:cNvSpPr txBox="1"/>
          <p:nvPr/>
        </p:nvSpPr>
        <p:spPr>
          <a:xfrm>
            <a:off x="1284639" y="2297594"/>
            <a:ext cx="4940708" cy="964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4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in der </a:t>
            </a:r>
            <a:r>
              <a:rPr lang="de-DE" sz="48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Praxis</a:t>
            </a:r>
            <a:endParaRPr lang="de-DE" sz="36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850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844B3-2AE2-D0B6-34EF-2FB831EDC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CE3A856-FAF9-C69A-0688-23D08648C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E406A0DB-0299-0B70-9C4D-2D69BFFCCE41}"/>
              </a:ext>
            </a:extLst>
          </p:cNvPr>
          <p:cNvSpPr/>
          <p:nvPr/>
        </p:nvSpPr>
        <p:spPr>
          <a:xfrm>
            <a:off x="0" y="1075587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Client</a:t>
            </a:r>
            <a:r>
              <a:rPr lang="de-DE" sz="80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-first</a:t>
            </a:r>
            <a:endParaRPr lang="de-DE" sz="105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B071366-03F4-0241-CAE3-22DEA306C12B}"/>
              </a:ext>
            </a:extLst>
          </p:cNvPr>
          <p:cNvSpPr/>
          <p:nvPr/>
        </p:nvSpPr>
        <p:spPr>
          <a:xfrm>
            <a:off x="0" y="3251135"/>
            <a:ext cx="9144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r>
              <a:rPr lang="de-DE" sz="80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-first</a:t>
            </a:r>
            <a:endParaRPr lang="de-DE" sz="105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endParaRPr lang="de-DE" sz="105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2349B74-39A2-E25F-F92D-41DD7CCA7ACF}"/>
              </a:ext>
            </a:extLst>
          </p:cNvPr>
          <p:cNvSpPr/>
          <p:nvPr/>
        </p:nvSpPr>
        <p:spPr>
          <a:xfrm>
            <a:off x="17813" y="38811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u="sng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1200" b="1" u="sng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AD7E699-E1DF-A539-DEEF-EE700BA6F3EE}"/>
              </a:ext>
            </a:extLst>
          </p:cNvPr>
          <p:cNvSpPr/>
          <p:nvPr/>
        </p:nvSpPr>
        <p:spPr>
          <a:xfrm>
            <a:off x="0" y="2387156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oder</a:t>
            </a:r>
            <a:endParaRPr lang="de-DE" sz="105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662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AD795-27E4-25EA-F3CC-4A544B758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385A759-AD06-BF4F-25B2-AE2810BD4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8E026EC-65F9-1203-C25D-DDB7777C786C}"/>
              </a:ext>
            </a:extLst>
          </p:cNvPr>
          <p:cNvSpPr/>
          <p:nvPr/>
        </p:nvSpPr>
        <p:spPr>
          <a:xfrm>
            <a:off x="0" y="1075587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Client</a:t>
            </a:r>
            <a:r>
              <a:rPr lang="de-DE" sz="80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-first</a:t>
            </a:r>
            <a:endParaRPr lang="de-DE" sz="105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2921EFB-BE38-857A-4DC6-EA02AC8809A6}"/>
              </a:ext>
            </a:extLst>
          </p:cNvPr>
          <p:cNvSpPr/>
          <p:nvPr/>
        </p:nvSpPr>
        <p:spPr>
          <a:xfrm>
            <a:off x="0" y="3251135"/>
            <a:ext cx="9144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r>
              <a:rPr lang="de-DE" sz="80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-first</a:t>
            </a:r>
            <a:endParaRPr lang="de-DE" sz="105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endParaRPr lang="de-DE" sz="105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E3EB150-E69B-A9F4-6159-0EAD10322A00}"/>
              </a:ext>
            </a:extLst>
          </p:cNvPr>
          <p:cNvSpPr/>
          <p:nvPr/>
        </p:nvSpPr>
        <p:spPr>
          <a:xfrm>
            <a:off x="17813" y="38811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u="sng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1200" b="1" u="sng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703384A-A7F5-06AD-5783-C1C1BB5FF0DA}"/>
              </a:ext>
            </a:extLst>
          </p:cNvPr>
          <p:cNvSpPr/>
          <p:nvPr/>
        </p:nvSpPr>
        <p:spPr>
          <a:xfrm>
            <a:off x="0" y="2387156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oder</a:t>
            </a:r>
            <a:endParaRPr lang="de-DE" sz="105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63B27C7-A5F9-1877-2E0F-C1B637463AC1}"/>
              </a:ext>
            </a:extLst>
          </p:cNvPr>
          <p:cNvSpPr txBox="1"/>
          <p:nvPr/>
        </p:nvSpPr>
        <p:spPr>
          <a:xfrm rot="21235344">
            <a:off x="493109" y="1857677"/>
            <a:ext cx="8238634" cy="1600438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de-DE" sz="2000" b="1" i="1" dirty="0">
              <a:solidFill>
                <a:srgbClr val="1778B8"/>
              </a:solidFill>
              <a:latin typeface="Candara" panose="020E0502030303020204" pitchFamily="34" charset="0"/>
            </a:endParaRPr>
          </a:p>
          <a:p>
            <a:pPr algn="ctr"/>
            <a:r>
              <a:rPr lang="de-DE" sz="6000" b="1" i="1" dirty="0">
                <a:solidFill>
                  <a:srgbClr val="1778B8"/>
                </a:solidFill>
                <a:latin typeface="Candara" panose="020E0502030303020204" pitchFamily="34" charset="0"/>
              </a:rPr>
              <a:t>Eure Meinung?</a:t>
            </a:r>
            <a:r>
              <a:rPr lang="de-DE" sz="6000" b="1" dirty="0">
                <a:solidFill>
                  <a:srgbClr val="1778B8"/>
                </a:solidFill>
                <a:latin typeface="Candara" panose="020E0502030303020204" pitchFamily="34" charset="0"/>
              </a:rPr>
              <a:t> 🤔</a:t>
            </a:r>
          </a:p>
          <a:p>
            <a:pPr algn="ctr"/>
            <a:endParaRPr lang="de-DE" b="1" i="1" dirty="0">
              <a:solidFill>
                <a:srgbClr val="1778B8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260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0FA53-9D1A-2D4D-BBD5-9382FCC53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EB12E9-83D7-26E4-F225-060538A63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B0C6C924-ACDD-FA79-6C0D-EB5421688D39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2266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Client-first oder Server-first?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900" b="0" dirty="0">
                <a:solidFill>
                  <a:srgbClr val="36544F"/>
                </a:solidFill>
              </a:rPr>
              <a:t>Erst klären: braucht ihr </a:t>
            </a:r>
            <a:r>
              <a:rPr lang="de-DE" sz="1900" b="0" dirty="0" err="1">
                <a:solidFill>
                  <a:srgbClr val="36544F"/>
                </a:solidFill>
              </a:rPr>
              <a:t>Fullstack</a:t>
            </a:r>
            <a:r>
              <a:rPr lang="de-DE" sz="1900" b="0" dirty="0">
                <a:solidFill>
                  <a:srgbClr val="36544F"/>
                </a:solidFill>
              </a:rPr>
              <a:t> überhaupt?</a:t>
            </a:r>
          </a:p>
          <a:p>
            <a:pPr lvl="1">
              <a:lnSpc>
                <a:spcPct val="140000"/>
              </a:lnSpc>
            </a:pPr>
            <a:r>
              <a:rPr lang="de-DE" sz="1900" dirty="0"/>
              <a:t>Bringt neue Komplexität bei Entwicklung, Test, Debugging, Betrieb, ...</a:t>
            </a:r>
          </a:p>
        </p:txBody>
      </p:sp>
    </p:spTree>
    <p:extLst>
      <p:ext uri="{BB962C8B-B14F-4D97-AF65-F5344CB8AC3E}">
        <p14:creationId xmlns:p14="http://schemas.microsoft.com/office/powerpoint/2010/main" val="10586157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57B84-BB5D-D5AC-0567-FC27EA329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9A906A-2B6E-C7E5-03D6-C34D000EB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84CECFA5-EDDF-9130-0060-8C41F02A195A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3137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Client-first: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50000"/>
              </a:lnSpc>
            </a:pPr>
            <a:r>
              <a:rPr lang="de-DE" b="0" dirty="0">
                <a:solidFill>
                  <a:srgbClr val="36544F"/>
                </a:solidFill>
              </a:rPr>
              <a:t>Wenn ihr euch noch unsicher seid</a:t>
            </a:r>
          </a:p>
          <a:p>
            <a:pPr lvl="1">
              <a:lnSpc>
                <a:spcPct val="15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oder eine bestehende SPA habt</a:t>
            </a:r>
          </a:p>
          <a:p>
            <a:pPr>
              <a:lnSpc>
                <a:spcPct val="150000"/>
              </a:lnSpc>
            </a:pPr>
            <a:endParaRPr lang="de-DE" sz="21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4642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D0E83-8DEC-DA54-0B5B-99685CD08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B463F2-5532-1A7F-4CDB-C650C9EC9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2640B25E-AFA4-F3A8-F97F-20EA2934CB64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3137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Client-first: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50000"/>
              </a:lnSpc>
            </a:pPr>
            <a:r>
              <a:rPr lang="de-DE" b="0" dirty="0">
                <a:solidFill>
                  <a:srgbClr val="36544F"/>
                </a:solidFill>
              </a:rPr>
              <a:t>Wenn ihr euch noch unsicher seid</a:t>
            </a:r>
          </a:p>
          <a:p>
            <a:pPr lvl="1">
              <a:lnSpc>
                <a:spcPct val="15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oder eine bestehende SPA habt</a:t>
            </a:r>
          </a:p>
          <a:p>
            <a:pPr>
              <a:lnSpc>
                <a:spcPct val="150000"/>
              </a:lnSpc>
            </a:pPr>
            <a:r>
              <a:rPr lang="de-DE" b="0" dirty="0">
                <a:solidFill>
                  <a:srgbClr val="36544F"/>
                </a:solidFill>
              </a:rPr>
              <a:t>Ihr könnt mit SPA anfangen, später auf </a:t>
            </a:r>
            <a:r>
              <a:rPr lang="de-DE" b="0" dirty="0" err="1">
                <a:solidFill>
                  <a:srgbClr val="36544F"/>
                </a:solidFill>
              </a:rPr>
              <a:t>Fullstack</a:t>
            </a:r>
            <a:r>
              <a:rPr lang="de-DE" b="0" dirty="0">
                <a:solidFill>
                  <a:srgbClr val="36544F"/>
                </a:solidFill>
              </a:rPr>
              <a:t> wechseln</a:t>
            </a:r>
          </a:p>
          <a:p>
            <a:pPr lvl="1">
              <a:lnSpc>
                <a:spcPct val="150000"/>
              </a:lnSpc>
            </a:pPr>
            <a:r>
              <a:rPr lang="de-DE" sz="2100" dirty="0"/>
              <a:t>gilt auch für React Router (ehem. Remix)</a:t>
            </a:r>
          </a:p>
          <a:p>
            <a:pPr lvl="1">
              <a:lnSpc>
                <a:spcPct val="15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RSC werden später wohl auch unterstützt werden</a:t>
            </a:r>
          </a:p>
        </p:txBody>
      </p:sp>
    </p:spTree>
    <p:extLst>
      <p:ext uri="{BB962C8B-B14F-4D97-AF65-F5344CB8AC3E}">
        <p14:creationId xmlns:p14="http://schemas.microsoft.com/office/powerpoint/2010/main" val="2146471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06813-3A88-A01F-3855-F99D23B7E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FC9960-79BC-9767-AA48-5D5E8E750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8385D658-9B0F-0621-A27D-7650DBB8DB6A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3137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Server-first: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50000"/>
              </a:lnSpc>
            </a:pPr>
            <a:r>
              <a:rPr lang="de-DE" b="0" dirty="0">
                <a:solidFill>
                  <a:srgbClr val="36544F"/>
                </a:solidFill>
              </a:rPr>
              <a:t>Faktisch zurzeit nur </a:t>
            </a:r>
            <a:r>
              <a:rPr lang="de-DE" b="0" dirty="0" err="1">
                <a:solidFill>
                  <a:srgbClr val="36544F"/>
                </a:solidFill>
              </a:rPr>
              <a:t>Next.js</a:t>
            </a:r>
            <a:endParaRPr lang="de-DE" b="0" dirty="0">
              <a:solidFill>
                <a:srgbClr val="36544F"/>
              </a:solidFill>
            </a:endParaRPr>
          </a:p>
          <a:p>
            <a:pPr lvl="1">
              <a:lnSpc>
                <a:spcPct val="150000"/>
              </a:lnSpc>
            </a:pPr>
            <a:r>
              <a:rPr lang="de-DE" sz="2100" dirty="0"/>
              <a:t>Weniger Community-Projekt als </a:t>
            </a:r>
            <a:r>
              <a:rPr lang="de-DE" sz="2100" dirty="0" err="1"/>
              <a:t>TanStack</a:t>
            </a:r>
            <a:r>
              <a:rPr lang="de-DE" sz="2100" dirty="0"/>
              <a:t> (und teilweise React Router)</a:t>
            </a:r>
          </a:p>
          <a:p>
            <a:pPr lvl="1">
              <a:lnSpc>
                <a:spcPct val="15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Sehr "meinungsstark"</a:t>
            </a:r>
          </a:p>
        </p:txBody>
      </p:sp>
    </p:spTree>
    <p:extLst>
      <p:ext uri="{BB962C8B-B14F-4D97-AF65-F5344CB8AC3E}">
        <p14:creationId xmlns:p14="http://schemas.microsoft.com/office/powerpoint/2010/main" val="3247164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D8633-B536-8E84-1AF0-ED758F49F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80F13E-FC4A-ECF9-7236-B5F76E780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2CB4277D-DFE5-5DD4-FA62-EA63E24B558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3137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Server-first: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50000"/>
              </a:lnSpc>
            </a:pPr>
            <a:r>
              <a:rPr lang="de-DE" b="0" dirty="0">
                <a:solidFill>
                  <a:srgbClr val="36544F"/>
                </a:solidFill>
              </a:rPr>
              <a:t>Faktisch zurzeit nur </a:t>
            </a:r>
            <a:r>
              <a:rPr lang="de-DE" b="0" dirty="0" err="1">
                <a:solidFill>
                  <a:srgbClr val="36544F"/>
                </a:solidFill>
              </a:rPr>
              <a:t>Next.js</a:t>
            </a:r>
            <a:endParaRPr lang="de-DE" b="0" dirty="0">
              <a:solidFill>
                <a:srgbClr val="36544F"/>
              </a:solidFill>
            </a:endParaRPr>
          </a:p>
          <a:p>
            <a:pPr lvl="1">
              <a:lnSpc>
                <a:spcPct val="150000"/>
              </a:lnSpc>
            </a:pPr>
            <a:r>
              <a:rPr lang="de-DE" sz="2100" dirty="0"/>
              <a:t>Weniger Community-Projekt als </a:t>
            </a:r>
            <a:r>
              <a:rPr lang="de-DE" sz="2100" dirty="0" err="1"/>
              <a:t>TanStack</a:t>
            </a:r>
            <a:r>
              <a:rPr lang="de-DE" sz="2100" dirty="0"/>
              <a:t> (und teilweise React Router)</a:t>
            </a:r>
          </a:p>
          <a:p>
            <a:pPr lvl="1">
              <a:lnSpc>
                <a:spcPct val="15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Sehr "meinungsstark"</a:t>
            </a:r>
          </a:p>
          <a:p>
            <a:pPr>
              <a:lnSpc>
                <a:spcPct val="150000"/>
              </a:lnSpc>
            </a:pPr>
            <a:r>
              <a:rPr lang="de-DE" b="0" dirty="0">
                <a:solidFill>
                  <a:srgbClr val="36544F"/>
                </a:solidFill>
              </a:rPr>
              <a:t>Kein Migrationspfad von bestehenden Anwendungen</a:t>
            </a:r>
          </a:p>
          <a:p>
            <a:pPr lvl="1">
              <a:lnSpc>
                <a:spcPct val="15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"Static </a:t>
            </a:r>
            <a:r>
              <a:rPr lang="de-DE" sz="2100" b="0" dirty="0" err="1">
                <a:solidFill>
                  <a:srgbClr val="36544F"/>
                </a:solidFill>
              </a:rPr>
              <a:t>export</a:t>
            </a:r>
            <a:r>
              <a:rPr lang="de-DE" sz="2100" b="0" dirty="0">
                <a:solidFill>
                  <a:srgbClr val="36544F"/>
                </a:solidFill>
              </a:rPr>
              <a:t>" (SPA-Modus) von </a:t>
            </a:r>
            <a:r>
              <a:rPr lang="de-DE" sz="2100" b="0" dirty="0" err="1">
                <a:solidFill>
                  <a:srgbClr val="36544F"/>
                </a:solidFill>
              </a:rPr>
              <a:t>Next.js</a:t>
            </a:r>
            <a:r>
              <a:rPr lang="de-DE" sz="2100" b="0" dirty="0">
                <a:solidFill>
                  <a:srgbClr val="36544F"/>
                </a:solidFill>
              </a:rPr>
              <a:t> oft nutzlos</a:t>
            </a:r>
          </a:p>
        </p:txBody>
      </p:sp>
    </p:spTree>
    <p:extLst>
      <p:ext uri="{BB962C8B-B14F-4D97-AF65-F5344CB8AC3E}">
        <p14:creationId xmlns:p14="http://schemas.microsoft.com/office/powerpoint/2010/main" val="1792289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34181-78C5-02AA-0EBB-1C46AC19D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46CB1C-3804-88A5-E2D1-58C2BB07F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C888C2DE-3EDC-A3FA-0F7C-5AC9B0EDAAB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36983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Server-first: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50000"/>
              </a:lnSpc>
            </a:pPr>
            <a:r>
              <a:rPr lang="de-DE" b="0" dirty="0">
                <a:solidFill>
                  <a:srgbClr val="36544F"/>
                </a:solidFill>
              </a:rPr>
              <a:t>Faktisch zurzeit nur </a:t>
            </a:r>
            <a:r>
              <a:rPr lang="de-DE" b="0" dirty="0" err="1">
                <a:solidFill>
                  <a:srgbClr val="36544F"/>
                </a:solidFill>
              </a:rPr>
              <a:t>Next.js</a:t>
            </a:r>
            <a:endParaRPr lang="de-DE" b="0" dirty="0">
              <a:solidFill>
                <a:srgbClr val="36544F"/>
              </a:solidFill>
            </a:endParaRPr>
          </a:p>
          <a:p>
            <a:pPr lvl="1">
              <a:lnSpc>
                <a:spcPct val="150000"/>
              </a:lnSpc>
            </a:pPr>
            <a:r>
              <a:rPr lang="de-DE" sz="2100" dirty="0"/>
              <a:t>Weniger Community-Projekt als </a:t>
            </a:r>
            <a:r>
              <a:rPr lang="de-DE" sz="2100" dirty="0" err="1"/>
              <a:t>TanStack</a:t>
            </a:r>
            <a:r>
              <a:rPr lang="de-DE" sz="2100" dirty="0"/>
              <a:t> (und teilweise React Router)</a:t>
            </a:r>
          </a:p>
          <a:p>
            <a:pPr lvl="1">
              <a:lnSpc>
                <a:spcPct val="15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Sehr "meinungsstark"</a:t>
            </a:r>
          </a:p>
          <a:p>
            <a:pPr>
              <a:lnSpc>
                <a:spcPct val="150000"/>
              </a:lnSpc>
            </a:pPr>
            <a:r>
              <a:rPr lang="de-DE" b="0" dirty="0">
                <a:solidFill>
                  <a:srgbClr val="36544F"/>
                </a:solidFill>
              </a:rPr>
              <a:t>Kein Migrationspfad von bestehenden Anwendungen</a:t>
            </a:r>
          </a:p>
          <a:p>
            <a:pPr lvl="1">
              <a:lnSpc>
                <a:spcPct val="15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"Static </a:t>
            </a:r>
            <a:r>
              <a:rPr lang="de-DE" sz="2100" b="0" dirty="0" err="1">
                <a:solidFill>
                  <a:srgbClr val="36544F"/>
                </a:solidFill>
              </a:rPr>
              <a:t>export</a:t>
            </a:r>
            <a:r>
              <a:rPr lang="de-DE" sz="2100" b="0" dirty="0">
                <a:solidFill>
                  <a:srgbClr val="36544F"/>
                </a:solidFill>
              </a:rPr>
              <a:t>" (SPA-Modus) von </a:t>
            </a:r>
            <a:r>
              <a:rPr lang="de-DE" sz="2100" b="0" dirty="0" err="1">
                <a:solidFill>
                  <a:srgbClr val="36544F"/>
                </a:solidFill>
              </a:rPr>
              <a:t>Next.js</a:t>
            </a:r>
            <a:r>
              <a:rPr lang="de-DE" sz="2100" b="0" dirty="0">
                <a:solidFill>
                  <a:srgbClr val="36544F"/>
                </a:solidFill>
              </a:rPr>
              <a:t> oft nutzlos</a:t>
            </a:r>
          </a:p>
          <a:p>
            <a:pPr>
              <a:lnSpc>
                <a:spcPct val="150000"/>
              </a:lnSpc>
            </a:pPr>
            <a:r>
              <a:rPr lang="de-DE" b="0" dirty="0">
                <a:solidFill>
                  <a:srgbClr val="36544F"/>
                </a:solidFill>
              </a:rPr>
              <a:t>Konsequentester Ansatz für Anwendungen mit hohem Serveranteil</a:t>
            </a:r>
          </a:p>
        </p:txBody>
      </p:sp>
    </p:spTree>
    <p:extLst>
      <p:ext uri="{BB962C8B-B14F-4D97-AF65-F5344CB8AC3E}">
        <p14:creationId xmlns:p14="http://schemas.microsoft.com/office/powerpoint/2010/main" val="4017745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8A443-F7D8-7B46-C577-E8B75B029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2F5F93C-7F47-A73D-9D7A-0BB137CFB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Anwendung...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73EAB85-D56F-565C-7EE9-525CBF3F2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876" y="137532"/>
            <a:ext cx="4882248" cy="373101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451EC25-741E-852B-34F4-BEFDDC32ED6C}"/>
              </a:ext>
            </a:extLst>
          </p:cNvPr>
          <p:cNvSpPr txBox="1"/>
          <p:nvPr/>
        </p:nvSpPr>
        <p:spPr>
          <a:xfrm>
            <a:off x="5294234" y="3867615"/>
            <a:ext cx="1834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1778B8"/>
                </a:solidFill>
              </a:rPr>
              <a:t>http://localhost:20000</a:t>
            </a:r>
          </a:p>
        </p:txBody>
      </p:sp>
    </p:spTree>
    <p:extLst>
      <p:ext uri="{BB962C8B-B14F-4D97-AF65-F5344CB8AC3E}">
        <p14:creationId xmlns:p14="http://schemas.microsoft.com/office/powerpoint/2010/main" val="3482142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C6055-9FFF-E2B6-3897-22CF1E989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C16C68-2546-9422-42D1-3788D84AB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82547DCA-3992-6580-E875-751DE10A18CC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2266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/>
              <a:t>Client-first oder Server-first?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900" b="0" dirty="0">
                <a:solidFill>
                  <a:srgbClr val="36544F"/>
                </a:solidFill>
              </a:rPr>
              <a:t>Je statischer die Anwendung, desto eher Richtung Server</a:t>
            </a:r>
            <a:endParaRPr lang="de-DE" sz="1900" dirty="0"/>
          </a:p>
        </p:txBody>
      </p:sp>
    </p:spTree>
    <p:extLst>
      <p:ext uri="{BB962C8B-B14F-4D97-AF65-F5344CB8AC3E}">
        <p14:creationId xmlns:p14="http://schemas.microsoft.com/office/powerpoint/2010/main" val="620077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988645"/>
            <a:ext cx="911336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02002A-B26E-D3F9-6373-176053177AEF}"/>
              </a:ext>
            </a:extLst>
          </p:cNvPr>
          <p:cNvSpPr/>
          <p:nvPr/>
        </p:nvSpPr>
        <p:spPr>
          <a:xfrm>
            <a:off x="777834" y="2571750"/>
            <a:ext cx="5940769" cy="150985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Code &amp; Slides: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</a:t>
            </a:r>
            <a:r>
              <a:rPr lang="de-DE" sz="2000" b="1" dirty="0" err="1">
                <a:solidFill>
                  <a:srgbClr val="1778B8"/>
                </a:solidFill>
              </a:rPr>
              <a:t>tkdevtalk-fullstack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und Kontakt:</a:t>
            </a:r>
          </a:p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1778B8"/>
                </a:solidFill>
              </a:rPr>
              <a:t>nils@nilshartmann.net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1778B8"/>
                </a:solidFill>
              </a:rPr>
              <a:t>https://</a:t>
            </a:r>
            <a:r>
              <a:rPr lang="de-DE" b="1" dirty="0" err="1">
                <a:solidFill>
                  <a:srgbClr val="1778B8"/>
                </a:solidFill>
              </a:rPr>
              <a:t>nilshartmann.net</a:t>
            </a:r>
            <a:r>
              <a:rPr lang="de-DE" b="1" dirty="0">
                <a:solidFill>
                  <a:srgbClr val="1778B8"/>
                </a:solidFill>
              </a:rPr>
              <a:t>/kontakt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40547AE-A685-475C-1D64-27943FDFA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602" y="2571749"/>
            <a:ext cx="1519235" cy="151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6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B9776-F2B3-5ACB-42F7-297F787BC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DE9B690-D99A-8A4F-A0EA-797368CE5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Anwendung...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895A92B-703F-BF96-C147-083CA2199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876" y="137532"/>
            <a:ext cx="4882248" cy="373101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F661F27-1B6F-9F39-8C9A-903CEE7CB768}"/>
              </a:ext>
            </a:extLst>
          </p:cNvPr>
          <p:cNvSpPr txBox="1"/>
          <p:nvPr/>
        </p:nvSpPr>
        <p:spPr>
          <a:xfrm>
            <a:off x="5294234" y="3867615"/>
            <a:ext cx="1834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1778B8"/>
                </a:solidFill>
              </a:rPr>
              <a:t>http://localhost:20000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51E889D-D8A5-2A9D-B754-E8853E1C3B5A}"/>
              </a:ext>
            </a:extLst>
          </p:cNvPr>
          <p:cNvSpPr txBox="1"/>
          <p:nvPr/>
        </p:nvSpPr>
        <p:spPr>
          <a:xfrm rot="21235344">
            <a:off x="2550927" y="1087358"/>
            <a:ext cx="4042148" cy="1677382"/>
          </a:xfrm>
          <a:prstGeom prst="rect">
            <a:avLst/>
          </a:prstGeom>
          <a:solidFill>
            <a:srgbClr val="FFFDF9">
              <a:alpha val="83000"/>
            </a:srgbClr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de-DE" sz="1000" b="1" i="1" dirty="0">
              <a:solidFill>
                <a:srgbClr val="1778B8"/>
              </a:solidFill>
              <a:latin typeface="Candara" panose="020E0502030303020204" pitchFamily="34" charset="0"/>
            </a:endParaRPr>
          </a:p>
          <a:p>
            <a:pPr algn="ctr"/>
            <a:r>
              <a:rPr lang="de-DE" sz="2800" b="1" i="1" dirty="0">
                <a:solidFill>
                  <a:srgbClr val="1778B8"/>
                </a:solidFill>
                <a:latin typeface="Candara" panose="020E0502030303020204" pitchFamily="34" charset="0"/>
              </a:rPr>
              <a:t>Brauchen/wollen wir dafür </a:t>
            </a:r>
            <a:r>
              <a:rPr lang="de-DE" sz="2800" b="1" i="1" dirty="0">
                <a:solidFill>
                  <a:srgbClr val="B04432"/>
                </a:solidFill>
                <a:latin typeface="Candara" panose="020E0502030303020204" pitchFamily="34" charset="0"/>
              </a:rPr>
              <a:t>JavaScript</a:t>
            </a:r>
            <a:r>
              <a:rPr lang="de-DE" sz="2800" b="1" i="1" dirty="0">
                <a:solidFill>
                  <a:srgbClr val="1778B8"/>
                </a:solidFill>
                <a:latin typeface="Candara" panose="020E0502030303020204" pitchFamily="34" charset="0"/>
              </a:rPr>
              <a:t> zur </a:t>
            </a:r>
            <a:r>
              <a:rPr lang="de-DE" sz="2800" b="1" i="1" dirty="0">
                <a:solidFill>
                  <a:srgbClr val="9E60B8"/>
                </a:solidFill>
                <a:latin typeface="Candara" panose="020E0502030303020204" pitchFamily="34" charset="0"/>
              </a:rPr>
              <a:t>Laufzeit</a:t>
            </a:r>
            <a:r>
              <a:rPr lang="de-DE" sz="2800" b="1" i="1" dirty="0">
                <a:solidFill>
                  <a:srgbClr val="1778B8"/>
                </a:solidFill>
                <a:latin typeface="Candara" panose="020E0502030303020204" pitchFamily="34" charset="0"/>
              </a:rPr>
              <a:t> im </a:t>
            </a:r>
            <a:r>
              <a:rPr lang="de-DE" sz="2800" b="1" i="1" dirty="0">
                <a:solidFill>
                  <a:srgbClr val="FB8E20"/>
                </a:solidFill>
                <a:latin typeface="Candara" panose="020E0502030303020204" pitchFamily="34" charset="0"/>
              </a:rPr>
              <a:t>Browser</a:t>
            </a:r>
            <a:r>
              <a:rPr lang="de-DE" sz="2800" b="1" i="1" dirty="0">
                <a:solidFill>
                  <a:srgbClr val="1778B8"/>
                </a:solidFill>
                <a:latin typeface="Candara" panose="020E0502030303020204" pitchFamily="34" charset="0"/>
              </a:rPr>
              <a:t>?</a:t>
            </a:r>
            <a:r>
              <a:rPr lang="de-DE" sz="2800" b="1" dirty="0">
                <a:solidFill>
                  <a:srgbClr val="1778B8"/>
                </a:solidFill>
                <a:latin typeface="Candara" panose="020E0502030303020204" pitchFamily="34" charset="0"/>
              </a:rPr>
              <a:t> 🤔</a:t>
            </a:r>
          </a:p>
          <a:p>
            <a:pPr algn="ctr"/>
            <a:endParaRPr lang="de-DE" sz="900" b="1" i="1" dirty="0">
              <a:solidFill>
                <a:srgbClr val="1778B8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424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21FBE-DED3-34AF-C592-B18C30377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7E25227-EE18-3DAB-9B89-26110BED2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" y="-263562"/>
            <a:ext cx="9595687" cy="5399025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1FCF871D-E93C-7FA8-BFCC-4B0C0AC54196}"/>
              </a:ext>
            </a:extLst>
          </p:cNvPr>
          <p:cNvSpPr/>
          <p:nvPr/>
        </p:nvSpPr>
        <p:spPr>
          <a:xfrm>
            <a:off x="0" y="-8728"/>
            <a:ext cx="9333798" cy="4559561"/>
          </a:xfrm>
          <a:prstGeom prst="rect">
            <a:avLst/>
          </a:prstGeom>
          <a:solidFill>
            <a:srgbClr val="D4EBE9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DB999F0-40CC-5EA4-D24C-45875719757D}"/>
              </a:ext>
            </a:extLst>
          </p:cNvPr>
          <p:cNvSpPr/>
          <p:nvPr/>
        </p:nvSpPr>
        <p:spPr>
          <a:xfrm>
            <a:off x="373822" y="3239946"/>
            <a:ext cx="4142910" cy="9233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de-DE" sz="5400" b="1" dirty="0">
                <a:ln w="12700">
                  <a:solidFill>
                    <a:srgbClr val="D4EBE9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Client</a:t>
            </a:r>
            <a:endParaRPr lang="de-DE" sz="4400" b="1" dirty="0">
              <a:ln w="12700">
                <a:solidFill>
                  <a:srgbClr val="D4EBE9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B6FB15E-3CA0-70A3-7A9C-D5CBA399D59A}"/>
              </a:ext>
            </a:extLst>
          </p:cNvPr>
          <p:cNvSpPr/>
          <p:nvPr/>
        </p:nvSpPr>
        <p:spPr>
          <a:xfrm>
            <a:off x="-110535" y="4550833"/>
            <a:ext cx="9254535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8FBA446-43FA-3084-BBB4-9C91D512F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Dev Talk @ TK | Hamburg | 28. April 2025 | https://</a:t>
            </a:r>
            <a:r>
              <a:rPr lang="de-DE" sz="1050" spc="60" dirty="0" err="1">
                <a:solidFill>
                  <a:srgbClr val="D4EBE9"/>
                </a:solidFill>
              </a:rPr>
              <a:t>react.schule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A41DD99-C946-F73F-36B6-476BC527C01B}"/>
              </a:ext>
            </a:extLst>
          </p:cNvPr>
          <p:cNvSpPr txBox="1"/>
          <p:nvPr/>
        </p:nvSpPr>
        <p:spPr>
          <a:xfrm>
            <a:off x="844613" y="2776057"/>
            <a:ext cx="13875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b="1" dirty="0">
                <a:ln>
                  <a:solidFill>
                    <a:srgbClr val="36544F"/>
                  </a:solidFill>
                </a:ln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oder</a:t>
            </a:r>
            <a:endParaRPr lang="de-DE" sz="4400" dirty="0">
              <a:ln>
                <a:solidFill>
                  <a:srgbClr val="36544F"/>
                </a:solidFill>
              </a:ln>
              <a:solidFill>
                <a:srgbClr val="36544F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D5DA664-4561-ACB6-BD20-DF87A4D7CE05}"/>
              </a:ext>
            </a:extLst>
          </p:cNvPr>
          <p:cNvSpPr txBox="1"/>
          <p:nvPr/>
        </p:nvSpPr>
        <p:spPr>
          <a:xfrm>
            <a:off x="-180718" y="1832276"/>
            <a:ext cx="51054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ln>
                  <a:solidFill>
                    <a:srgbClr val="36544F"/>
                  </a:solidFill>
                </a:ln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r>
              <a:rPr lang="de-DE" sz="4400" b="1" dirty="0">
                <a:ln>
                  <a:solidFill>
                    <a:srgbClr val="36544F"/>
                  </a:solidFill>
                </a:ln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-first</a:t>
            </a:r>
            <a:endParaRPr lang="de-DE" sz="2800" dirty="0">
              <a:ln>
                <a:solidFill>
                  <a:srgbClr val="36544F"/>
                </a:solidFill>
              </a:ln>
              <a:solidFill>
                <a:srgbClr val="5AB88F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FD5E1EE-38FA-1FC8-BA61-0A892CD3D493}"/>
              </a:ext>
            </a:extLst>
          </p:cNvPr>
          <p:cNvSpPr txBox="1"/>
          <p:nvPr/>
        </p:nvSpPr>
        <p:spPr>
          <a:xfrm>
            <a:off x="516506" y="574649"/>
            <a:ext cx="447803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6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React:</a:t>
            </a:r>
            <a:endParaRPr lang="de-DE" sz="9600" dirty="0">
              <a:solidFill>
                <a:srgbClr val="FB8E20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0C11BBD-1D2F-F3DD-C70D-20A7EBEE327E}"/>
              </a:ext>
            </a:extLst>
          </p:cNvPr>
          <p:cNvSpPr txBox="1"/>
          <p:nvPr/>
        </p:nvSpPr>
        <p:spPr>
          <a:xfrm>
            <a:off x="1022116" y="89411"/>
            <a:ext cx="303450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400" b="1" dirty="0" err="1">
                <a:ln>
                  <a:solidFill>
                    <a:srgbClr val="36544F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1600" dirty="0">
              <a:ln>
                <a:solidFill>
                  <a:srgbClr val="36544F"/>
                </a:solidFill>
              </a:ln>
              <a:solidFill>
                <a:srgbClr val="9E60B8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5E7379-6F55-B4F6-A89A-10028A04B7CF}"/>
              </a:ext>
            </a:extLst>
          </p:cNvPr>
          <p:cNvSpPr txBox="1"/>
          <p:nvPr/>
        </p:nvSpPr>
        <p:spPr>
          <a:xfrm rot="21235344">
            <a:off x="493109" y="1857677"/>
            <a:ext cx="8238634" cy="1600438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endParaRPr lang="de-DE" sz="2000" b="1" i="1" dirty="0">
              <a:solidFill>
                <a:srgbClr val="1778B8"/>
              </a:solidFill>
              <a:latin typeface="Candara" panose="020E0502030303020204" pitchFamily="34" charset="0"/>
            </a:endParaRPr>
          </a:p>
          <a:p>
            <a:pPr algn="ctr"/>
            <a:r>
              <a:rPr lang="de-DE" sz="6000" b="1" i="1" dirty="0">
                <a:solidFill>
                  <a:srgbClr val="1778B8"/>
                </a:solidFill>
                <a:latin typeface="Candara" panose="020E0502030303020204" pitchFamily="34" charset="0"/>
              </a:rPr>
              <a:t>Was ist das eigentlich?</a:t>
            </a:r>
            <a:r>
              <a:rPr lang="de-DE" sz="6000" b="1" dirty="0">
                <a:solidFill>
                  <a:srgbClr val="1778B8"/>
                </a:solidFill>
                <a:latin typeface="Candara" panose="020E0502030303020204" pitchFamily="34" charset="0"/>
              </a:rPr>
              <a:t> 🤔</a:t>
            </a:r>
          </a:p>
          <a:p>
            <a:pPr algn="ctr"/>
            <a:endParaRPr lang="de-DE" b="1" i="1" dirty="0">
              <a:solidFill>
                <a:srgbClr val="1778B8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044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692A6-3770-F290-B3DE-B29CD08F0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78CE7D-6BBE-6F9A-98F0-D6ED720A2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Intro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7E4CB9-FAB3-621F-BFD5-B267352C03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Fullstack</a:t>
            </a:r>
            <a:r>
              <a:rPr lang="de-DE" dirty="0"/>
              <a:t> React (meine Definition)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Eine Anwendung besteht aus </a:t>
            </a:r>
            <a:r>
              <a:rPr lang="de-DE" b="0" dirty="0">
                <a:solidFill>
                  <a:srgbClr val="9E60B8"/>
                </a:solidFill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- und </a:t>
            </a:r>
            <a:r>
              <a:rPr lang="de-DE" b="0" dirty="0">
                <a:solidFill>
                  <a:srgbClr val="B58900"/>
                </a:solidFill>
              </a:rPr>
              <a:t>Client</a:t>
            </a:r>
            <a:r>
              <a:rPr lang="de-DE" b="0" dirty="0">
                <a:solidFill>
                  <a:srgbClr val="36544F"/>
                </a:solidFill>
              </a:rPr>
              <a:t>-Seite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Beide Seiten werden mit </a:t>
            </a:r>
            <a:r>
              <a:rPr lang="de-DE" b="0" dirty="0">
                <a:solidFill>
                  <a:srgbClr val="1778B8"/>
                </a:solidFill>
              </a:rPr>
              <a:t>einem</a:t>
            </a:r>
            <a:r>
              <a:rPr lang="de-DE" b="0" dirty="0">
                <a:solidFill>
                  <a:srgbClr val="36544F"/>
                </a:solidFill>
              </a:rPr>
              <a:t> Framework entwickelt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Betrifft z.B. Rendering, Data </a:t>
            </a:r>
            <a:r>
              <a:rPr lang="de-DE" b="0" dirty="0" err="1">
                <a:solidFill>
                  <a:srgbClr val="36544F"/>
                </a:solidFill>
              </a:rPr>
              <a:t>Fetching</a:t>
            </a:r>
            <a:r>
              <a:rPr lang="de-DE" b="0" dirty="0">
                <a:solidFill>
                  <a:srgbClr val="36544F"/>
                </a:solidFill>
              </a:rPr>
              <a:t>, Routing</a:t>
            </a:r>
          </a:p>
        </p:txBody>
      </p:sp>
    </p:spTree>
    <p:extLst>
      <p:ext uri="{BB962C8B-B14F-4D97-AF65-F5344CB8AC3E}">
        <p14:creationId xmlns:p14="http://schemas.microsoft.com/office/powerpoint/2010/main" val="634711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F2252-1AF9-DC65-0762-A12B97863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6A7FBF0-F8BB-91CA-A26C-844B2F2BB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035782CF-A974-6860-DFFC-69DEFAEA6318}"/>
              </a:ext>
            </a:extLst>
          </p:cNvPr>
          <p:cNvSpPr/>
          <p:nvPr/>
        </p:nvSpPr>
        <p:spPr>
          <a:xfrm>
            <a:off x="0" y="1966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u="sng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Agenda</a:t>
            </a:r>
            <a:endParaRPr lang="de-DE" sz="1200" b="1" u="sng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391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41DD4-114E-F753-FEA6-21A0B19AE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53DF513-F14D-4E72-F2A0-925D3136D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3807D76-0A9C-DB5B-4D1C-CB8DD096364B}"/>
              </a:ext>
            </a:extLst>
          </p:cNvPr>
          <p:cNvSpPr/>
          <p:nvPr/>
        </p:nvSpPr>
        <p:spPr>
          <a:xfrm>
            <a:off x="0" y="1966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u="sng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r>
              <a:rPr lang="de-DE" sz="6600" b="1" u="sng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React</a:t>
            </a:r>
            <a:endParaRPr lang="de-DE" sz="1200" b="1" u="sng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5B460F9-4A8A-3407-A44F-95F6D17FCEDD}"/>
              </a:ext>
            </a:extLst>
          </p:cNvPr>
          <p:cNvSpPr/>
          <p:nvPr/>
        </p:nvSpPr>
        <p:spPr>
          <a:xfrm>
            <a:off x="0" y="1231759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Ansatz 1: </a:t>
            </a:r>
          </a:p>
          <a:p>
            <a:pPr algn="ctr"/>
            <a:r>
              <a:rPr lang="de-DE" sz="3600" b="1" dirty="0"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Client-first mit </a:t>
            </a:r>
            <a:r>
              <a:rPr lang="de-DE" sz="3600" b="1" dirty="0" err="1"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TanStack</a:t>
            </a:r>
            <a:endParaRPr lang="de-DE" sz="3600" b="1" dirty="0">
              <a:solidFill>
                <a:srgbClr val="B589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503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423A82-0F78-DA3F-BF79-EBC924BB2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CB9A2F2-DD0C-4D62-4980-5D38637ED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B6F5891-DFB0-B45A-681B-688198CA893A}"/>
              </a:ext>
            </a:extLst>
          </p:cNvPr>
          <p:cNvSpPr/>
          <p:nvPr/>
        </p:nvSpPr>
        <p:spPr>
          <a:xfrm>
            <a:off x="0" y="1966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u="sng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r>
              <a:rPr lang="de-DE" sz="6600" b="1" u="sng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React</a:t>
            </a:r>
            <a:endParaRPr lang="de-DE" sz="1200" b="1" u="sng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1983251-A661-86F7-851F-2BCEE6F4886F}"/>
              </a:ext>
            </a:extLst>
          </p:cNvPr>
          <p:cNvSpPr/>
          <p:nvPr/>
        </p:nvSpPr>
        <p:spPr>
          <a:xfrm>
            <a:off x="0" y="1231759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Ansatz 1: </a:t>
            </a:r>
          </a:p>
          <a:p>
            <a:pPr algn="ctr"/>
            <a:r>
              <a:rPr lang="de-DE" sz="3600" b="1" dirty="0"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Client-first mit </a:t>
            </a:r>
            <a:r>
              <a:rPr lang="de-DE" sz="3600" b="1" dirty="0" err="1"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TanStack</a:t>
            </a:r>
            <a:endParaRPr lang="de-DE" sz="3600" b="1" dirty="0">
              <a:solidFill>
                <a:srgbClr val="B589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02974EB1-2CB8-E337-257A-916005FB5D89}"/>
              </a:ext>
            </a:extLst>
          </p:cNvPr>
          <p:cNvSpPr/>
          <p:nvPr/>
        </p:nvSpPr>
        <p:spPr>
          <a:xfrm>
            <a:off x="0" y="3000182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Ansatz 2:</a:t>
            </a:r>
          </a:p>
          <a:p>
            <a:pPr algn="ctr"/>
            <a:r>
              <a:rPr lang="de-DE" sz="36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Server-first mit </a:t>
            </a:r>
            <a:r>
              <a:rPr lang="de-DE" sz="3600" b="1" dirty="0" err="1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Next.js</a:t>
            </a:r>
            <a:endParaRPr lang="de-DE" sz="7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899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5875">
          <a:solidFill>
            <a:srgbClr val="FB8E2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FFFDF9"/>
        </a:solidFill>
      </a:spPr>
      <a:bodyPr wrap="none" rtlCol="0">
        <a:spAutoFit/>
      </a:bodyPr>
      <a:lstStyle>
        <a:defPPr algn="l">
          <a:defRPr sz="2400" dirty="0"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594</Words>
  <Application>Microsoft Macintosh PowerPoint</Application>
  <PresentationFormat>Bildschirmpräsentation (16:9)</PresentationFormat>
  <Paragraphs>164</Paragraphs>
  <Slides>31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9" baseType="lpstr">
      <vt:lpstr>Arial</vt:lpstr>
      <vt:lpstr>Calibri</vt:lpstr>
      <vt:lpstr>Calibri Light</vt:lpstr>
      <vt:lpstr>Candara</vt:lpstr>
      <vt:lpstr>Montserrat</vt:lpstr>
      <vt:lpstr>Source Sans Pro</vt:lpstr>
      <vt:lpstr>Source Sans Pro SemiBold</vt:lpstr>
      <vt:lpstr>Office-Design</vt:lpstr>
      <vt:lpstr>Dev Talk @ TK | Hamburg | 28. April 2025</vt:lpstr>
      <vt:lpstr>https://nilshartmann.net</vt:lpstr>
      <vt:lpstr>Eine Anwendung...</vt:lpstr>
      <vt:lpstr>Eine Anwendung...</vt:lpstr>
      <vt:lpstr>Dev Talk @ TK | Hamburg | 28. April 2025 | https://react.schule</vt:lpstr>
      <vt:lpstr>Intro</vt:lpstr>
      <vt:lpstr>PowerPoint-Präsentation</vt:lpstr>
      <vt:lpstr>PowerPoint-Präsentation</vt:lpstr>
      <vt:lpstr>PowerPoint-Präsentation</vt:lpstr>
      <vt:lpstr>PowerPoint-Präsentation</vt:lpstr>
      <vt:lpstr>Hintergrund: TanStack</vt:lpstr>
      <vt:lpstr>Technologie Stack</vt:lpstr>
      <vt:lpstr>Technologie Stack</vt:lpstr>
      <vt:lpstr>Technologie Stack</vt:lpstr>
      <vt:lpstr>PowerPoint-Präsentation</vt:lpstr>
      <vt:lpstr>PowerPoint-Präsentation</vt:lpstr>
      <vt:lpstr>Next.js</vt:lpstr>
      <vt:lpstr>Next.js</vt:lpstr>
      <vt:lpstr>Next.js</vt:lpstr>
      <vt:lpstr>Next.js</vt:lpstr>
      <vt:lpstr>PowerPoint-Präsentation</vt:lpstr>
      <vt:lpstr>PowerPoint-Präsentation</vt:lpstr>
      <vt:lpstr>PowerPoint-Präsentation</vt:lpstr>
      <vt:lpstr>Fazit</vt:lpstr>
      <vt:lpstr>Fazit</vt:lpstr>
      <vt:lpstr>Fazit</vt:lpstr>
      <vt:lpstr>Fazit</vt:lpstr>
      <vt:lpstr>Fazit</vt:lpstr>
      <vt:lpstr>Fazit</vt:lpstr>
      <vt:lpstr>Fazit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1453</cp:revision>
  <cp:lastPrinted>2019-09-04T14:49:47Z</cp:lastPrinted>
  <dcterms:created xsi:type="dcterms:W3CDTF">2016-03-28T15:59:53Z</dcterms:created>
  <dcterms:modified xsi:type="dcterms:W3CDTF">2025-04-28T10:33:13Z</dcterms:modified>
</cp:coreProperties>
</file>